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301" r:id="rId4"/>
    <p:sldId id="293" r:id="rId5"/>
    <p:sldId id="295" r:id="rId6"/>
    <p:sldId id="294" r:id="rId7"/>
    <p:sldId id="296" r:id="rId8"/>
    <p:sldId id="297" r:id="rId9"/>
    <p:sldId id="298" r:id="rId10"/>
    <p:sldId id="304" r:id="rId11"/>
    <p:sldId id="299" r:id="rId12"/>
    <p:sldId id="300" r:id="rId13"/>
    <p:sldId id="307" r:id="rId14"/>
    <p:sldId id="309" r:id="rId15"/>
    <p:sldId id="308" r:id="rId16"/>
    <p:sldId id="306" r:id="rId17"/>
    <p:sldId id="305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1251" autoAdjust="0"/>
  </p:normalViewPr>
  <p:slideViewPr>
    <p:cSldViewPr>
      <p:cViewPr>
        <p:scale>
          <a:sx n="79" d="100"/>
          <a:sy n="79" d="100"/>
        </p:scale>
        <p:origin x="1041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35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0967-651B-48DD-946D-B3E92A4975B7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D3266-A7B3-4DC9-B05A-A24FE3FE6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7295D-ACDE-4306-9245-59612CEAFFE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A060-636D-4014-A4C0-B91519DD9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collected over 12,000 in Principal and Interest so far. If the contract goes the full 20 years, that’ll be almost $100,000 back on the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Later, I found out friends signed a contract with him a few days after me. For more of course.</a:t>
            </a:r>
          </a:p>
          <a:p>
            <a:pPr lvl="0"/>
            <a:r>
              <a:rPr lang="en-US" dirty="0"/>
              <a:t>Yes, they were someone I was going to offer it to but hadn’t yet.</a:t>
            </a:r>
          </a:p>
          <a:p>
            <a:pPr lvl="0"/>
            <a:r>
              <a:rPr lang="en-US" dirty="0"/>
              <a:t>No, they didn’t know about my contract.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11,000 purchase</a:t>
            </a:r>
          </a:p>
          <a:p>
            <a:r>
              <a:rPr lang="en-US" dirty="0"/>
              <a:t>17,900 sale</a:t>
            </a:r>
          </a:p>
          <a:p>
            <a:r>
              <a:rPr lang="en-US" dirty="0"/>
              <a:t> 4,000 rehab budget</a:t>
            </a:r>
          </a:p>
          <a:p>
            <a:endParaRPr lang="en-US" dirty="0"/>
          </a:p>
          <a:p>
            <a:r>
              <a:rPr lang="en-US" dirty="0"/>
              <a:t>Buyer sold it two years later for 31,900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Buyer still owns it. Rents total $950.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couldn’t close this deal until I received the first payment on the previous deal. Money was wired in the morning, and out the afternoon.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wholesaler called me with the deal. They had it under contract to high, but I told them what I was willing to pay. They ended up going back to the seller and getting a lower price, then called me back. I bought it, then decided I didn’t want a rental in my IRA until I had built up more capital. I sold it to another landlord 3 weeks later.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 about 10k in work. Buyer sold it a year later for 50k.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Seller called me, he was moving to Florida to partner with a buddy on a jet ski business. He needed cash fast for the business.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sure it’s unrelated, but the Federal Marshals showed up a couple weeks after the sale looking for him.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collected over 12,000 in Principal and Interest so far. If the contract goes the full 20 years, that’ll be almost $100,000 back on the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 – Payments - Sink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Paid Attorney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Rented for $650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0A060-636D-4014-A4C0-B91519DD9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AC0D46-E80A-4BB4-84F1-667F1FA9E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5962650"/>
            <a:ext cx="2086252" cy="895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83B014-D33E-4E4F-9C0C-1781AE772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5962650"/>
            <a:ext cx="2086252" cy="895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4B41-82D9-40DB-BEFD-58BFA77AFA06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F7BBB-8ACA-4A21-815B-71BB1DBE2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219200"/>
            <a:ext cx="8458200" cy="2590800"/>
          </a:xfrm>
        </p:spPr>
        <p:txBody>
          <a:bodyPr>
            <a:normAutofit/>
          </a:bodyPr>
          <a:lstStyle/>
          <a:p>
            <a:r>
              <a:rPr lang="en-US" b="1" dirty="0"/>
              <a:t>How I grew my Roth IRA from $7,214  to  $63,250  in 9 months and keep it growing.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95800"/>
            <a:ext cx="8001000" cy="2133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Darrin Carey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Dayton Capital Partners, LLC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(937) 458-3303</a:t>
            </a:r>
          </a:p>
          <a:p>
            <a:r>
              <a:rPr lang="en-US" sz="2400" dirty="0">
                <a:solidFill>
                  <a:schemeClr val="tx1"/>
                </a:solidFill>
              </a:rPr>
              <a:t>Darrin@DaytonCapitalPartners.com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Deal Five (Jan)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$22,102.60 </a:t>
            </a:r>
          </a:p>
          <a:p>
            <a:pPr lvl="1"/>
            <a:r>
              <a:rPr lang="en-US" dirty="0"/>
              <a:t>Source: Sign on Truck</a:t>
            </a:r>
          </a:p>
          <a:p>
            <a:pPr lvl="0"/>
            <a:r>
              <a:rPr lang="en-US" dirty="0"/>
              <a:t>Sold on land contract for $49,900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“The Mouth”</a:t>
            </a:r>
          </a:p>
        </p:txBody>
      </p:sp>
      <p:pic>
        <p:nvPicPr>
          <p:cNvPr id="7" name="Picture 6" descr="A house with a lawn in front of a building&#10;&#10;Description generated with very high confidence">
            <a:extLst>
              <a:ext uri="{FF2B5EF4-FFF2-40B4-BE49-F238E27FC236}">
                <a16:creationId xmlns:a16="http://schemas.microsoft.com/office/drawing/2014/main" id="{22BAC9D1-169C-4645-BF3E-779C943A6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68" y="3230561"/>
            <a:ext cx="39142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Deal Five (Jan)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$2500 down</a:t>
            </a:r>
          </a:p>
          <a:p>
            <a:pPr lvl="0"/>
            <a:r>
              <a:rPr lang="en-US" dirty="0"/>
              <a:t>8% interest</a:t>
            </a:r>
          </a:p>
          <a:p>
            <a:pPr lvl="0"/>
            <a:r>
              <a:rPr lang="en-US" dirty="0"/>
              <a:t>$404.75 for 20 years</a:t>
            </a:r>
          </a:p>
          <a:p>
            <a:pPr lvl="0"/>
            <a:r>
              <a:rPr lang="en-US" dirty="0"/>
              <a:t>Still paying (2.5 years)</a:t>
            </a:r>
          </a:p>
          <a:p>
            <a:pPr lvl="0"/>
            <a:r>
              <a:rPr lang="en-US" dirty="0"/>
              <a:t>$12,000 so far</a:t>
            </a:r>
          </a:p>
          <a:p>
            <a:pPr lvl="0"/>
            <a:r>
              <a:rPr lang="en-US" dirty="0"/>
              <a:t>$100,000 if 20 years</a:t>
            </a:r>
          </a:p>
          <a:p>
            <a:pPr lvl="0"/>
            <a:endParaRPr lang="en-US" dirty="0"/>
          </a:p>
        </p:txBody>
      </p:sp>
      <p:pic>
        <p:nvPicPr>
          <p:cNvPr id="7" name="Picture 6" descr="A house with a lawn in front of a building&#10;&#10;Description generated with very high confidence">
            <a:extLst>
              <a:ext uri="{FF2B5EF4-FFF2-40B4-BE49-F238E27FC236}">
                <a16:creationId xmlns:a16="http://schemas.microsoft.com/office/drawing/2014/main" id="{22BAC9D1-169C-4645-BF3E-779C943A6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70" y="3124199"/>
            <a:ext cx="39142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Nine Months &amp; Five Deals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242" y="3124200"/>
            <a:ext cx="3260558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Feb 26, 2015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176FD9-5084-4312-A775-0A3AC5C697B5}"/>
              </a:ext>
            </a:extLst>
          </p:cNvPr>
          <p:cNvSpPr txBox="1">
            <a:spLocks/>
          </p:cNvSpPr>
          <p:nvPr/>
        </p:nvSpPr>
        <p:spPr>
          <a:xfrm>
            <a:off x="854242" y="1623218"/>
            <a:ext cx="3565358" cy="967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u="sng" dirty="0"/>
              <a:t>May 29, 2014</a:t>
            </a:r>
            <a:r>
              <a:rPr lang="en-US" dirty="0"/>
              <a:t>			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736B1A-8243-4025-9F21-B61F4327C475}"/>
              </a:ext>
            </a:extLst>
          </p:cNvPr>
          <p:cNvSpPr txBox="1">
            <a:spLocks/>
          </p:cNvSpPr>
          <p:nvPr/>
        </p:nvSpPr>
        <p:spPr>
          <a:xfrm>
            <a:off x="2667000" y="3124200"/>
            <a:ext cx="5739063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/>
              <a:t>$63,250.55</a:t>
            </a:r>
          </a:p>
          <a:p>
            <a:pPr marL="0" indent="0" algn="r">
              <a:buFont typeface="Arial" pitchFamily="34" charset="0"/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Cash		   $14,860.37</a:t>
            </a:r>
          </a:p>
          <a:p>
            <a:pPr marL="0" indent="0" algn="r">
              <a:buNone/>
            </a:pPr>
            <a:r>
              <a:rPr lang="en-US" dirty="0"/>
              <a:t>Land Contract		$48,390.18</a:t>
            </a:r>
          </a:p>
          <a:p>
            <a:pPr lvl="1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2067AA-4BD8-4306-92C9-BB8574963B65}"/>
              </a:ext>
            </a:extLst>
          </p:cNvPr>
          <p:cNvSpPr txBox="1">
            <a:spLocks/>
          </p:cNvSpPr>
          <p:nvPr/>
        </p:nvSpPr>
        <p:spPr>
          <a:xfrm>
            <a:off x="5486400" y="1623219"/>
            <a:ext cx="2895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$</a:t>
            </a:r>
            <a:r>
              <a:rPr lang="en-US" sz="3500" dirty="0"/>
              <a:t>7,214.93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		</a:t>
            </a:r>
          </a:p>
        </p:txBody>
      </p:sp>
    </p:spTree>
    <p:extLst>
      <p:ext uri="{BB962C8B-B14F-4D97-AF65-F5344CB8AC3E}">
        <p14:creationId xmlns:p14="http://schemas.microsoft.com/office/powerpoint/2010/main" val="328452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Bonus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$5,000</a:t>
            </a:r>
          </a:p>
          <a:p>
            <a:pPr lvl="1"/>
            <a:r>
              <a:rPr lang="en-US" dirty="0"/>
              <a:t>Source: Website</a:t>
            </a:r>
          </a:p>
          <a:p>
            <a:r>
              <a:rPr lang="en-US" dirty="0"/>
              <a:t>I was third offer</a:t>
            </a:r>
          </a:p>
          <a:p>
            <a:pPr lvl="0"/>
            <a:endParaRPr lang="en-US" dirty="0"/>
          </a:p>
        </p:txBody>
      </p:sp>
      <p:pic>
        <p:nvPicPr>
          <p:cNvPr id="5" name="Content Placeholder 8" descr="A truck is parked in front of a house&#10;&#10;Description generated with very high confidence">
            <a:extLst>
              <a:ext uri="{FF2B5EF4-FFF2-40B4-BE49-F238E27FC236}">
                <a16:creationId xmlns:a16="http://schemas.microsoft.com/office/drawing/2014/main" id="{687595B3-C232-4B56-A0FB-FB576A39E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11" y="1819815"/>
            <a:ext cx="3492678" cy="2083180"/>
          </a:xfrm>
          <a:prstGeom prst="rect">
            <a:avLst/>
          </a:prstGeom>
        </p:spPr>
      </p:pic>
      <p:pic>
        <p:nvPicPr>
          <p:cNvPr id="6" name="Picture 5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7B55E1FC-D377-4C9E-98B9-4EC822491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611" y="1730205"/>
            <a:ext cx="2781170" cy="1564408"/>
          </a:xfrm>
          <a:prstGeom prst="rect">
            <a:avLst/>
          </a:prstGeom>
        </p:spPr>
      </p:pic>
      <p:pic>
        <p:nvPicPr>
          <p:cNvPr id="9" name="Picture 8" descr="A room with a fireplace and a large window&#10;&#10;Description generated with very high confidence">
            <a:extLst>
              <a:ext uri="{FF2B5EF4-FFF2-40B4-BE49-F238E27FC236}">
                <a16:creationId xmlns:a16="http://schemas.microsoft.com/office/drawing/2014/main" id="{44262883-A9BF-4686-A894-B187DFB8C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54" y="4114800"/>
            <a:ext cx="4334932" cy="2438399"/>
          </a:xfrm>
          <a:prstGeom prst="rect">
            <a:avLst/>
          </a:prstGeom>
        </p:spPr>
      </p:pic>
      <p:pic>
        <p:nvPicPr>
          <p:cNvPr id="11" name="Picture 10" descr="A dirty bathroom&#10;&#10;Description generated with very high confidence">
            <a:extLst>
              <a:ext uri="{FF2B5EF4-FFF2-40B4-BE49-F238E27FC236}">
                <a16:creationId xmlns:a16="http://schemas.microsoft.com/office/drawing/2014/main" id="{33F43BDA-B89F-4BFA-9EB6-BD0D453CBC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-1" r="4354" b="2837"/>
          <a:stretch/>
        </p:blipFill>
        <p:spPr>
          <a:xfrm>
            <a:off x="640080" y="4106349"/>
            <a:ext cx="3858494" cy="24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Bonus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Offered for sale</a:t>
            </a:r>
          </a:p>
          <a:p>
            <a:pPr lvl="1"/>
            <a:r>
              <a:rPr lang="en-US" dirty="0"/>
              <a:t>$12,000 cash</a:t>
            </a:r>
          </a:p>
          <a:p>
            <a:pPr lvl="1"/>
            <a:r>
              <a:rPr lang="en-US" dirty="0"/>
              <a:t>$15,000 payments</a:t>
            </a:r>
          </a:p>
          <a:p>
            <a:pPr marL="514350" indent="-457200"/>
            <a:r>
              <a:rPr lang="en-US" dirty="0"/>
              <a:t>Received Offers</a:t>
            </a:r>
          </a:p>
          <a:p>
            <a:pPr marL="914400" lvl="1" indent="-457200"/>
            <a:r>
              <a:rPr lang="en-US" dirty="0"/>
              <a:t>Several zero down Land Contracts from “Tenants”</a:t>
            </a:r>
          </a:p>
          <a:p>
            <a:pPr marL="914400" lvl="1" indent="-457200"/>
            <a:r>
              <a:rPr lang="en-US" dirty="0"/>
              <a:t>$10,000 cash from a Landlord/TK provider</a:t>
            </a:r>
          </a:p>
          <a:p>
            <a:pPr marL="914400" lvl="1" indent="-457200"/>
            <a:r>
              <a:rPr lang="en-US" dirty="0"/>
              <a:t>$15,000 with $4,000 down from a Landlord</a:t>
            </a:r>
          </a:p>
        </p:txBody>
      </p:sp>
      <p:pic>
        <p:nvPicPr>
          <p:cNvPr id="4" name="Picture 3" descr="A picture containing indoor, building, wall, bathroom&#10;&#10;Description generated with very high confidence">
            <a:extLst>
              <a:ext uri="{FF2B5EF4-FFF2-40B4-BE49-F238E27FC236}">
                <a16:creationId xmlns:a16="http://schemas.microsoft.com/office/drawing/2014/main" id="{3ABEC18B-DD58-4EB3-9E16-415E479EC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430" r="18743" b="-683"/>
          <a:stretch/>
        </p:blipFill>
        <p:spPr>
          <a:xfrm rot="5400000">
            <a:off x="4389120" y="1355876"/>
            <a:ext cx="2103120" cy="2194560"/>
          </a:xfrm>
          <a:prstGeom prst="rect">
            <a:avLst/>
          </a:prstGeom>
        </p:spPr>
      </p:pic>
      <p:pic>
        <p:nvPicPr>
          <p:cNvPr id="1026" name="Picture 2" descr="https://a0.muscache.com/im/pictures/3487735b-5da0-4316-a4a8-e230ff25734c.jpg?aki_policy=xx_large">
            <a:extLst>
              <a:ext uri="{FF2B5EF4-FFF2-40B4-BE49-F238E27FC236}">
                <a16:creationId xmlns:a16="http://schemas.microsoft.com/office/drawing/2014/main" id="{401822A5-2B94-4C57-A62D-044A84F00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38820" r="38808" b="39849"/>
          <a:stretch/>
        </p:blipFill>
        <p:spPr bwMode="auto">
          <a:xfrm>
            <a:off x="6675120" y="1417638"/>
            <a:ext cx="21031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Bonus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$4,000 down</a:t>
            </a:r>
          </a:p>
          <a:p>
            <a:pPr lvl="0"/>
            <a:r>
              <a:rPr lang="en-US" dirty="0"/>
              <a:t>Note for $11,000</a:t>
            </a:r>
          </a:p>
          <a:p>
            <a:pPr lvl="0"/>
            <a:r>
              <a:rPr lang="en-US" dirty="0"/>
              <a:t>8% interest</a:t>
            </a:r>
          </a:p>
          <a:p>
            <a:pPr lvl="0"/>
            <a:r>
              <a:rPr lang="en-US" dirty="0"/>
              <a:t>$171.45 for 7 years</a:t>
            </a:r>
          </a:p>
          <a:p>
            <a:pPr lvl="0"/>
            <a:r>
              <a:rPr lang="en-US" dirty="0"/>
              <a:t>Still paying (2.5 years)</a:t>
            </a:r>
          </a:p>
          <a:p>
            <a:pPr lvl="0"/>
            <a:r>
              <a:rPr lang="en-US" dirty="0"/>
              <a:t>$5,500 so far</a:t>
            </a:r>
          </a:p>
          <a:p>
            <a:pPr lvl="0"/>
            <a:r>
              <a:rPr lang="en-US" dirty="0"/>
              <a:t>$18,401 for 7 years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7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 it Growing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r>
              <a:rPr lang="en-US" dirty="0"/>
              <a:t>3 Wholesales -  sold cash</a:t>
            </a:r>
          </a:p>
          <a:p>
            <a:pPr lvl="1"/>
            <a:r>
              <a:rPr lang="en-US" dirty="0"/>
              <a:t>One with Spouse IRA</a:t>
            </a:r>
          </a:p>
          <a:p>
            <a:pPr lvl="0"/>
            <a:r>
              <a:rPr lang="en-US" dirty="0"/>
              <a:t>2 Wholesales – sold on performing notes</a:t>
            </a:r>
          </a:p>
          <a:p>
            <a:pPr lvl="0"/>
            <a:r>
              <a:rPr lang="en-US" dirty="0"/>
              <a:t>3 HML Loans</a:t>
            </a:r>
          </a:p>
          <a:p>
            <a:pPr lvl="1"/>
            <a:r>
              <a:rPr lang="en-US" dirty="0"/>
              <a:t>One with partner </a:t>
            </a:r>
          </a:p>
          <a:p>
            <a:pPr lvl="1"/>
            <a:r>
              <a:rPr lang="en-US" dirty="0"/>
              <a:t>One with Spouse IRA</a:t>
            </a:r>
          </a:p>
          <a:p>
            <a:pPr lvl="0"/>
            <a:r>
              <a:rPr lang="en-US" dirty="0"/>
              <a:t>8 Transactional Loans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5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Inflows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r>
              <a:rPr lang="en-US" dirty="0"/>
              <a:t>$350 per month for 6 years</a:t>
            </a:r>
          </a:p>
          <a:p>
            <a:r>
              <a:rPr lang="en-US" dirty="0"/>
              <a:t>$400 per month for 17 years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That’s $750 every month going into my IRA without any more contributions!</a:t>
            </a:r>
          </a:p>
        </p:txBody>
      </p:sp>
    </p:spTree>
    <p:extLst>
      <p:ext uri="{BB962C8B-B14F-4D97-AF65-F5344CB8AC3E}">
        <p14:creationId xmlns:p14="http://schemas.microsoft.com/office/powerpoint/2010/main" val="155407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Dayton Capital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69222"/>
            <a:ext cx="6858000" cy="39171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That was my IRA. What about yours?</a:t>
            </a:r>
          </a:p>
          <a:p>
            <a:endParaRPr lang="en-US" dirty="0"/>
          </a:p>
          <a:p>
            <a:r>
              <a:rPr lang="en-US" dirty="0"/>
              <a:t>Use us to get your IRA funds working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Paperwork</a:t>
            </a:r>
          </a:p>
          <a:p>
            <a:pPr lvl="1"/>
            <a:r>
              <a:rPr lang="en-US" dirty="0"/>
              <a:t>Deals</a:t>
            </a:r>
          </a:p>
          <a:p>
            <a:pPr lvl="1"/>
            <a:endParaRPr lang="en-US" dirty="0"/>
          </a:p>
          <a:p>
            <a:r>
              <a:rPr lang="en-US" dirty="0"/>
              <a:t>Stop at our table and see us</a:t>
            </a:r>
          </a:p>
          <a:p>
            <a:pPr lvl="1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ECFB31-62C2-486F-9BE9-F1184EEDB3EC}"/>
              </a:ext>
            </a:extLst>
          </p:cNvPr>
          <p:cNvSpPr txBox="1">
            <a:spLocks/>
          </p:cNvSpPr>
          <p:nvPr/>
        </p:nvSpPr>
        <p:spPr>
          <a:xfrm>
            <a:off x="3276600" y="5328449"/>
            <a:ext cx="5638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2400" dirty="0"/>
              <a:t>Darrin Carey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400" dirty="0"/>
              <a:t>(937) 458-3303</a:t>
            </a:r>
          </a:p>
          <a:p>
            <a:pPr marL="0" indent="0" algn="r">
              <a:buNone/>
            </a:pPr>
            <a:r>
              <a:rPr lang="en-US" sz="2400" dirty="0"/>
              <a:t>Darrin@DaytonCapitalPartners.com</a:t>
            </a:r>
          </a:p>
          <a:p>
            <a:pPr marL="0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5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165225"/>
          </a:xfrm>
        </p:spPr>
        <p:txBody>
          <a:bodyPr/>
          <a:lstStyle/>
          <a:p>
            <a:r>
              <a:rPr lang="en-US" b="1" dirty="0"/>
              <a:t>DISCLAIMER</a:t>
            </a:r>
            <a:endParaRPr lang="en-US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1524000"/>
            <a:ext cx="8153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3200" dirty="0"/>
              <a:t>Information presented is not to be construed as legal advice. Opinions and viewpoints are those of the author(s) or the speaker(s).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Author does not give legal, tax, financial, or other investment advice, and disclaims any/all liability for the actions taken or not taken as a result of these communications.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Participants should consult with their own attorney, accountant, certified financial planner, and/or realtor for professional legal, tax, investment, and/or financial planning services when considering real estate or other investments. Real estate, like any other investment, involves a degree of financial risk.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333999"/>
          </a:xfrm>
        </p:spPr>
        <p:txBody>
          <a:bodyPr>
            <a:normAutofit/>
          </a:bodyPr>
          <a:lstStyle/>
          <a:p>
            <a:r>
              <a:rPr lang="en-US" dirty="0"/>
              <a:t>Opened at OREIA 2012 -- $1300 contribution</a:t>
            </a:r>
          </a:p>
          <a:p>
            <a:endParaRPr lang="en-US" dirty="0"/>
          </a:p>
          <a:p>
            <a:r>
              <a:rPr lang="en-US" dirty="0"/>
              <a:t>2014 -- Saw the maintenance fees I’d paid</a:t>
            </a:r>
          </a:p>
          <a:p>
            <a:endParaRPr lang="en-US" dirty="0"/>
          </a:p>
          <a:p>
            <a:r>
              <a:rPr lang="en-US" dirty="0"/>
              <a:t>Jan 2014 -- Transferred cash from a Roth accounts to the SDIRA ($4,916.61)</a:t>
            </a:r>
          </a:p>
          <a:p>
            <a:endParaRPr lang="en-US" dirty="0"/>
          </a:p>
          <a:p>
            <a:r>
              <a:rPr lang="en-US" dirty="0"/>
              <a:t>May 2014 -- Rolled over a traditional IRA to the SDIRA ($1,261.50)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8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May 29, 2014 Account balance $7,214.93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Let’s do this.</a:t>
            </a:r>
          </a:p>
        </p:txBody>
      </p:sp>
    </p:spTree>
    <p:extLst>
      <p:ext uri="{BB962C8B-B14F-4D97-AF65-F5344CB8AC3E}">
        <p14:creationId xmlns:p14="http://schemas.microsoft.com/office/powerpoint/2010/main" val="86565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b="1" dirty="0"/>
              <a:t>First Run at It (June)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55625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$5,000 to buy ½ with JV</a:t>
            </a:r>
          </a:p>
          <a:p>
            <a:pPr lvl="1"/>
            <a:r>
              <a:rPr lang="en-US" dirty="0"/>
              <a:t>Source: JV partner’s sign</a:t>
            </a:r>
          </a:p>
          <a:p>
            <a:pPr lvl="1"/>
            <a:endParaRPr lang="en-US" dirty="0"/>
          </a:p>
          <a:p>
            <a:r>
              <a:rPr lang="en-US" dirty="0"/>
              <a:t>Double close planned</a:t>
            </a:r>
          </a:p>
          <a:p>
            <a:pPr lvl="1"/>
            <a:r>
              <a:rPr lang="en-US" dirty="0"/>
              <a:t>$15,000 sale to Landlord</a:t>
            </a:r>
          </a:p>
          <a:p>
            <a:pPr lvl="1"/>
            <a:r>
              <a:rPr lang="en-US" dirty="0"/>
              <a:t>$2,500 profit to IRA</a:t>
            </a:r>
          </a:p>
          <a:p>
            <a:pPr lvl="1"/>
            <a:endParaRPr lang="en-US" dirty="0"/>
          </a:p>
          <a:p>
            <a:r>
              <a:rPr lang="en-US" dirty="0"/>
              <a:t>Seller went silent</a:t>
            </a:r>
          </a:p>
          <a:p>
            <a:pPr lvl="1"/>
            <a:r>
              <a:rPr lang="en-US" dirty="0"/>
              <a:t>Refused to answer calls</a:t>
            </a:r>
          </a:p>
          <a:p>
            <a:pPr lvl="1"/>
            <a:r>
              <a:rPr lang="en-US" dirty="0"/>
              <a:t>Sent funds back to IRA</a:t>
            </a:r>
          </a:p>
          <a:p>
            <a:endParaRPr lang="en-US" dirty="0"/>
          </a:p>
        </p:txBody>
      </p:sp>
      <p:pic>
        <p:nvPicPr>
          <p:cNvPr id="5" name="Picture 4" descr="A house with bushes in front of a building&#10;&#10;Description generated with very high confidence">
            <a:extLst>
              <a:ext uri="{FF2B5EF4-FFF2-40B4-BE49-F238E27FC236}">
                <a16:creationId xmlns:a16="http://schemas.microsoft.com/office/drawing/2014/main" id="{258B835A-C6F8-46A6-867C-19877A750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2" y="914811"/>
            <a:ext cx="4267201" cy="2400300"/>
          </a:xfrm>
          <a:prstGeom prst="rect">
            <a:avLst/>
          </a:prstGeom>
        </p:spPr>
      </p:pic>
      <p:pic>
        <p:nvPicPr>
          <p:cNvPr id="6" name="Picture 5" descr="A large empty room with a wood floor&#10;&#10;Description generated with very high confidence">
            <a:extLst>
              <a:ext uri="{FF2B5EF4-FFF2-40B4-BE49-F238E27FC236}">
                <a16:creationId xmlns:a16="http://schemas.microsoft.com/office/drawing/2014/main" id="{38A55080-61F9-4166-99F4-BF14E05B1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76" y="3436077"/>
            <a:ext cx="1828800" cy="3251200"/>
          </a:xfrm>
          <a:prstGeom prst="rect">
            <a:avLst/>
          </a:prstGeom>
        </p:spPr>
      </p:pic>
      <p:pic>
        <p:nvPicPr>
          <p:cNvPr id="8" name="Picture 7" descr="A kitchen with a sink and a window&#10;&#10;Description generated with very high confidence">
            <a:extLst>
              <a:ext uri="{FF2B5EF4-FFF2-40B4-BE49-F238E27FC236}">
                <a16:creationId xmlns:a16="http://schemas.microsoft.com/office/drawing/2014/main" id="{7E65D35E-D5D2-4576-AAED-95E016A3D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2" y="3429000"/>
            <a:ext cx="1842837" cy="32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0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Deal One (July)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$500 – paid ½ of earnest deposit for bank REO</a:t>
            </a:r>
          </a:p>
          <a:p>
            <a:pPr lvl="1"/>
            <a:r>
              <a:rPr lang="en-US" dirty="0"/>
              <a:t>Source: REIA meeting</a:t>
            </a:r>
          </a:p>
          <a:p>
            <a:pPr lvl="0"/>
            <a:r>
              <a:rPr lang="en-US" dirty="0"/>
              <a:t>JV with rehabber, not a loan</a:t>
            </a:r>
          </a:p>
          <a:p>
            <a:pPr lvl="0"/>
            <a:r>
              <a:rPr lang="en-US" dirty="0"/>
              <a:t>$1,732.76 to IRA when it sold 4 months later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A large brick building with grass in front of a house&#10;&#10;Description generated with very high confidence">
            <a:extLst>
              <a:ext uri="{FF2B5EF4-FFF2-40B4-BE49-F238E27FC236}">
                <a16:creationId xmlns:a16="http://schemas.microsoft.com/office/drawing/2014/main" id="{E723FFA8-0CD1-478B-B1AB-6947B996B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799"/>
            <a:ext cx="5863150" cy="26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37"/>
            <a:ext cx="8229600" cy="1143000"/>
          </a:xfrm>
        </p:spPr>
        <p:txBody>
          <a:bodyPr/>
          <a:lstStyle/>
          <a:p>
            <a:r>
              <a:rPr lang="en-US" b="1" dirty="0"/>
              <a:t>Deal Two (August)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9854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$6,655.93 for 70%</a:t>
            </a:r>
          </a:p>
          <a:p>
            <a:pPr lvl="1"/>
            <a:r>
              <a:rPr lang="en-US" dirty="0"/>
              <a:t>Source: Bird Dog</a:t>
            </a:r>
          </a:p>
          <a:p>
            <a:pPr lvl="0"/>
            <a:r>
              <a:rPr lang="en-US" dirty="0"/>
              <a:t>JV with Self</a:t>
            </a:r>
          </a:p>
          <a:p>
            <a:pPr lvl="0"/>
            <a:r>
              <a:rPr lang="en-US" dirty="0"/>
              <a:t>$11,185.89 to IRA in 4 days</a:t>
            </a:r>
          </a:p>
          <a:p>
            <a:pPr lvl="0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A house with a grass field&#10;&#10;Description generated with very high confidence">
            <a:extLst>
              <a:ext uri="{FF2B5EF4-FFF2-40B4-BE49-F238E27FC236}">
                <a16:creationId xmlns:a16="http://schemas.microsoft.com/office/drawing/2014/main" id="{F4E862C8-A09F-480B-BD52-23575141D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58978"/>
            <a:ext cx="3886200" cy="2314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2A8DBA-EA41-4E10-9668-577795EBBA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76" y="944032"/>
            <a:ext cx="1639657" cy="2914946"/>
          </a:xfrm>
          <a:prstGeom prst="rect">
            <a:avLst/>
          </a:prstGeom>
        </p:spPr>
      </p:pic>
      <p:pic>
        <p:nvPicPr>
          <p:cNvPr id="10" name="Picture 9" descr="A picture containing indoor, building, wall, floor&#10;&#10;Description generated with very high confidence">
            <a:extLst>
              <a:ext uri="{FF2B5EF4-FFF2-40B4-BE49-F238E27FC236}">
                <a16:creationId xmlns:a16="http://schemas.microsoft.com/office/drawing/2014/main" id="{A53D64C8-3B45-4A41-B66F-4C9C39448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86" y="925835"/>
            <a:ext cx="1639657" cy="2914946"/>
          </a:xfrm>
          <a:prstGeom prst="rect">
            <a:avLst/>
          </a:prstGeom>
        </p:spPr>
      </p:pic>
      <p:pic>
        <p:nvPicPr>
          <p:cNvPr id="12" name="Picture 11" descr="A wooden door in a room&#10;&#10;Description generated with very high confidence">
            <a:extLst>
              <a:ext uri="{FF2B5EF4-FFF2-40B4-BE49-F238E27FC236}">
                <a16:creationId xmlns:a16="http://schemas.microsoft.com/office/drawing/2014/main" id="{E84C01CF-2C34-4591-87E5-4BD6438B5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1" y="3886975"/>
            <a:ext cx="4113922" cy="23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Deal Three (August)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$8,772.50</a:t>
            </a:r>
          </a:p>
          <a:p>
            <a:pPr lvl="1"/>
            <a:r>
              <a:rPr lang="en-US" dirty="0"/>
              <a:t>Source: Bird Dog </a:t>
            </a:r>
          </a:p>
          <a:p>
            <a:pPr lvl="0"/>
            <a:r>
              <a:rPr lang="en-US" dirty="0"/>
              <a:t>Sold with two payments</a:t>
            </a:r>
          </a:p>
          <a:p>
            <a:pPr lvl="0"/>
            <a:r>
              <a:rPr lang="en-US" dirty="0"/>
              <a:t>$11,500 in 3 months</a:t>
            </a:r>
          </a:p>
          <a:p>
            <a:pPr lvl="0"/>
            <a:r>
              <a:rPr lang="en-US" dirty="0"/>
              <a:t>$12,900 in 6 months 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$24,352 to IRA in 3 months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A picture containing tree, outdoor, sky, building&#10;&#10;Description generated with very high confidence">
            <a:extLst>
              <a:ext uri="{FF2B5EF4-FFF2-40B4-BE49-F238E27FC236}">
                <a16:creationId xmlns:a16="http://schemas.microsoft.com/office/drawing/2014/main" id="{D9714E78-D8E0-4920-8043-E37C5BAFE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r="14916" b="-466"/>
          <a:stretch/>
        </p:blipFill>
        <p:spPr>
          <a:xfrm rot="5400000">
            <a:off x="5166360" y="1966278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Deal Four (Oct)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$13,092.67 </a:t>
            </a:r>
          </a:p>
          <a:p>
            <a:pPr lvl="1"/>
            <a:r>
              <a:rPr lang="en-US" dirty="0"/>
              <a:t>Source: A new Wholesaler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Owned for one week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$19,824.08 to IRA</a:t>
            </a:r>
          </a:p>
          <a:p>
            <a:pPr marL="0" lvl="0" indent="0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A house with a lawn in front of a building&#10;&#10;Description generated with very high confidence">
            <a:extLst>
              <a:ext uri="{FF2B5EF4-FFF2-40B4-BE49-F238E27FC236}">
                <a16:creationId xmlns:a16="http://schemas.microsoft.com/office/drawing/2014/main" id="{928F27BA-B813-488A-BF55-233606245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54" y="3936909"/>
            <a:ext cx="4572001" cy="2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7344</TotalTime>
  <Words>835</Words>
  <Application>Microsoft Office PowerPoint</Application>
  <PresentationFormat>On-screen Show (4:3)</PresentationFormat>
  <Paragraphs>157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How I grew my Roth IRA from $7,214  to  $63,250  in 9 months and keep it growing.</vt:lpstr>
      <vt:lpstr>DISCLAIMER</vt:lpstr>
      <vt:lpstr>Getting Started</vt:lpstr>
      <vt:lpstr>Getting Started</vt:lpstr>
      <vt:lpstr>First Run at It (June)</vt:lpstr>
      <vt:lpstr>Deal One (July)</vt:lpstr>
      <vt:lpstr>Deal Two (August)</vt:lpstr>
      <vt:lpstr>Deal Three (August)</vt:lpstr>
      <vt:lpstr>Deal Four (Oct)</vt:lpstr>
      <vt:lpstr>Deal Five (Jan)</vt:lpstr>
      <vt:lpstr>Deal Five (Jan)</vt:lpstr>
      <vt:lpstr>Nine Months &amp; Five Deals Later</vt:lpstr>
      <vt:lpstr>Bonus Deal</vt:lpstr>
      <vt:lpstr>Bonus Deal</vt:lpstr>
      <vt:lpstr>Bonus Deal</vt:lpstr>
      <vt:lpstr>Keep it Growing</vt:lpstr>
      <vt:lpstr>Current Inflows</vt:lpstr>
      <vt:lpstr>Dayton Capital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Darrin Carey</dc:creator>
  <cp:lastModifiedBy>Darrin Carey</cp:lastModifiedBy>
  <cp:revision>224</cp:revision>
  <cp:lastPrinted>2016-10-25T17:44:09Z</cp:lastPrinted>
  <dcterms:created xsi:type="dcterms:W3CDTF">2011-02-09T23:05:53Z</dcterms:created>
  <dcterms:modified xsi:type="dcterms:W3CDTF">2017-08-12T03:40:27Z</dcterms:modified>
</cp:coreProperties>
</file>